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"/>
  </p:notesMasterIdLst>
  <p:sldIdLst>
    <p:sldId id="256" r:id="rId4"/>
    <p:sldId id="258" r:id="rId5"/>
    <p:sldId id="512" r:id="rId6"/>
    <p:sldId id="380" r:id="rId7"/>
    <p:sldId id="399" r:id="rId8"/>
    <p:sldId id="422" r:id="rId9"/>
    <p:sldId id="447" r:id="rId10"/>
    <p:sldId id="346" r:id="rId11"/>
    <p:sldId id="370" r:id="rId12"/>
    <p:sldId id="350" r:id="rId14"/>
    <p:sldId id="460" r:id="rId15"/>
    <p:sldId id="491" r:id="rId16"/>
    <p:sldId id="478" r:id="rId17"/>
    <p:sldId id="501" r:id="rId18"/>
    <p:sldId id="480" r:id="rId19"/>
    <p:sldId id="468" r:id="rId20"/>
    <p:sldId id="481" r:id="rId21"/>
    <p:sldId id="486" r:id="rId22"/>
    <p:sldId id="487" r:id="rId23"/>
    <p:sldId id="510" r:id="rId24"/>
    <p:sldId id="345" r:id="rId25"/>
    <p:sldId id="301" r:id="rId26"/>
    <p:sldId id="304" r:id="rId27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00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70ED57-8EF4-4408-8F29-53C56D84D7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47A116-F7DA-4A7E-961A-D53C2A751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6591F1-F8AE-45C4-96F1-E43FDEE0EF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D68B7D-D101-445B-A18E-3F42429A03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6B6535-64E3-4095-88A4-149F80E76C2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58426-DC85-4C29-938D-8D02061C88A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86659-4D94-4A51-9116-DE02A335149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570E8-5FDB-4096-834B-1D3E87E4F3D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3622FE-0320-444D-93B7-5DEB25E5F4A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F0053-C4C6-4C76-87DD-657CC3EC266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5CB9E-9553-438A-ABDE-AB453E2C11C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371329-0796-404F-99A1-65EDD0F00F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D7DDB-0FB1-4AC9-A2F0-FC49B6F7955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EB346-7E03-4D6F-BE11-9EC04E0330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FC1F5-91F5-41F5-BB97-20EA3924A42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842D4-6713-4735-940A-0E9BE59ED11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9EBBB-25F0-4327-A981-D96C45666E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E670E1-1B5B-4C64-A279-EC38CC928F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97C679-F935-4E7B-B5C2-BC65C04855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07F22-5B7E-44DC-A9D0-355D26C40B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DCEBA6-AA81-42AE-A6E7-7689B44A45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08229-BF29-4381-9FAF-25009C9FBF4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E87CD-64E3-42F9-A3E6-4E33DFF31E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7CFC8-F51F-44B1-944E-29DCB2C4137E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</a:t>
            </a: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texto do título</a:t>
            </a:r>
            <a:endParaRPr lang="pt-BR" sz="5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1E9272-48EB-4DFF-A692-903808A4C28B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estrutura de </a:t>
            </a: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do título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6.º nível da estrutura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E02B68D-F17B-4806-97BB-9F0CC035A368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5.xml"/><Relationship Id="rId14" Type="http://schemas.openxmlformats.org/officeDocument/2006/relationships/image" Target="../media/image19.png"/><Relationship Id="rId13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slide" Target="slide6.xml"/><Relationship Id="rId3" Type="http://schemas.openxmlformats.org/officeDocument/2006/relationships/slide" Target="slide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github.com/MauricioSEmbras/FAST_Report" TargetMode="External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908360" y="3041625"/>
            <a:ext cx="532692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FAST REPORT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3365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Parâmetros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 - Verificando uma query no FAST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07950" y="720090"/>
            <a:ext cx="8935085" cy="917575"/>
          </a:xfrm>
        </p:spPr>
        <p:txBody>
          <a:bodyPr>
            <a:norm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No Fast Report é possível verificar se a sentença SQL que está dentro de cada base de dados está correta ou não, basta fazer da seguinte maneira: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/>
              <a:t>Para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verificar</a:t>
            </a:r>
            <a:r>
              <a:rPr lang="pt-BR" altLang="en-US" sz="10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altLang="en-US" sz="1000"/>
              <a:t>se não contém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</a:t>
            </a:r>
            <a:r>
              <a:rPr lang="pt-BR" altLang="en-US" sz="1000"/>
              <a:t> na query c</a:t>
            </a:r>
            <a:r>
              <a:rPr lang="pt-BR" altLang="en-US" sz="1000" b="0">
                <a:sym typeface="+mn-ea"/>
              </a:rPr>
              <a:t>lique nos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 pontos</a:t>
            </a:r>
            <a:r>
              <a:rPr lang="pt-BR" altLang="en-US" sz="1000" b="0">
                <a:sym typeface="+mn-ea"/>
              </a:rPr>
              <a:t>" do campo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Params</a:t>
            </a:r>
            <a:r>
              <a:rPr lang="pt-BR" altLang="en-US" sz="1000" b="0">
                <a:sym typeface="+mn-ea"/>
              </a:rPr>
              <a:t>", nas propriedades da base de dados, e depois em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ok</a:t>
            </a:r>
            <a:r>
              <a:rPr lang="pt-BR" altLang="en-US" sz="1000" b="0">
                <a:sym typeface="+mn-ea"/>
              </a:rPr>
              <a:t>" na tela que se abrir como indica 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. </a:t>
            </a:r>
            <a:r>
              <a:rPr lang="pt-BR" altLang="en-US" sz="1000">
                <a:sym typeface="+mn-ea"/>
              </a:rPr>
              <a:t>Se o nome da base de dados estiver em </a:t>
            </a:r>
            <a:r>
              <a:rPr lang="pt-BR" altLang="en-US" sz="1000" b="1">
                <a:sym typeface="+mn-ea"/>
              </a:rPr>
              <a:t>negrito </a:t>
            </a:r>
            <a:r>
              <a:rPr lang="pt-BR" altLang="en-US" sz="1000" b="0">
                <a:sym typeface="+mn-ea"/>
              </a:rPr>
              <a:t>no menu lateral direito significa que a SQL de dentro da base de dados está correta como indica na </a:t>
            </a:r>
            <a:r>
              <a:rPr lang="pt-BR" altLang="en-US" sz="1000" b="1">
                <a:sym typeface="+mn-ea"/>
              </a:rPr>
              <a:t>figura 2</a:t>
            </a:r>
            <a:r>
              <a:rPr lang="pt-BR" altLang="en-US" sz="1000" b="0">
                <a:sym typeface="+mn-ea"/>
              </a:rPr>
              <a:t>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 b="0">
                <a:sym typeface="+mn-ea"/>
              </a:rPr>
              <a:t>Caso a base de dados fique igual a </a:t>
            </a:r>
            <a:r>
              <a:rPr lang="pt-BR" altLang="en-US" sz="1000" b="1">
                <a:solidFill>
                  <a:schemeClr val="tx1"/>
                </a:solidFill>
                <a:effectLst/>
                <a:sym typeface="+mn-ea"/>
              </a:rPr>
              <a:t>figura 3</a:t>
            </a:r>
            <a:r>
              <a:rPr lang="pt-BR" altLang="en-US" sz="1000" b="0">
                <a:sym typeface="+mn-ea"/>
              </a:rPr>
              <a:t> repita o procedimento da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, se persistir, </a:t>
            </a:r>
            <a:r>
              <a:rPr lang="pt-BR" altLang="en-US" sz="1000" b="0">
                <a:sym typeface="+mn-ea"/>
              </a:rPr>
              <a:t>revise a query / parâmetros, pode conter algum erro.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Espaço Reservado para Conteúdo 3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26205" y="2145665"/>
            <a:ext cx="2036445" cy="1985645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8" name="Caixa de Texto 7"/>
          <p:cNvSpPr txBox="1"/>
          <p:nvPr/>
        </p:nvSpPr>
        <p:spPr>
          <a:xfrm>
            <a:off x="6588760" y="419544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3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com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92620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2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sem nenhum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510" y="2139315"/>
            <a:ext cx="1911350" cy="1985010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90614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1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Como verificar uma base de dados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" y="1889760"/>
            <a:ext cx="302133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O que é?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7950" y="627380"/>
            <a:ext cx="8954135" cy="219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 b="1"/>
              <a:t>Bandas de dados</a:t>
            </a:r>
            <a:r>
              <a:rPr lang="pt-BR" altLang="en-US" sz="1000"/>
              <a:t> são usadas para </a:t>
            </a:r>
            <a:r>
              <a:rPr lang="pt-BR" altLang="en-US" sz="1000" b="1"/>
              <a:t>colocar os objetos</a:t>
            </a:r>
            <a:r>
              <a:rPr lang="pt-BR" altLang="en-US" sz="1000"/>
              <a:t>, permitindo a visualização dos dados no relatório gerado no GSR. Para usá-la é necessário vincular uma </a:t>
            </a:r>
            <a:r>
              <a:rPr lang="pt-BR" altLang="en-US" sz="1000" b="1"/>
              <a:t>base de dados</a:t>
            </a:r>
            <a:r>
              <a:rPr lang="pt-BR" altLang="en-US" sz="1000"/>
              <a:t> na banda; 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/>
              <a:t>Quando o FastReport criar o relatório, as bandas serão impressas na página de saída, </a:t>
            </a:r>
            <a:r>
              <a:rPr lang="pt-BR" altLang="en-US" sz="1000" b="1"/>
              <a:t>uma vez para cada registro na tabela</a:t>
            </a:r>
            <a:r>
              <a:rPr lang="pt-BR" altLang="en-US" sz="1000"/>
              <a:t>. Se não sobrar espaço livre na página de sáida para uma banda, o mecanismo de relatórios criará uma nova página de saída antes de continuar;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Ao iniciar a montagem do layout tenha o código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SQL finalizado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. Esse fator é importante na hora de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escolher as bandas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, para não acabar colocando banda errada, além disso, pode afetar no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desempenho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relatório, por exemplo, colocar muitas bandas mestre que rodam uma consulta SQL sendo que poderia substitui-las por bandas filhas;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Existe os níveis também, sendo interpretado como a camada em que se encontra os dados, iniciando no nível 1 e indo até o nível 6. Por exemplo: Caso precise detalhar os registros da banda mestre (nível 1) é adicionado a banda detalhe (nível 2), e assim por diante.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</p:txBody>
      </p:sp>
      <p:graphicFrame>
        <p:nvGraphicFramePr>
          <p:cNvPr id="15" name="Object 14"/>
          <p:cNvGraphicFramePr/>
          <p:nvPr/>
        </p:nvGraphicFramePr>
        <p:xfrm>
          <a:off x="395605" y="3148330"/>
          <a:ext cx="347980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6953250" imgH="209550" progId="Paint.Picture">
                  <p:embed/>
                </p:oleObj>
              </mc:Choice>
              <mc:Fallback>
                <p:oleObj name="" r:id="rId4" imgW="6953250" imgH="2095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3148330"/>
                        <a:ext cx="347980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263015" y="3418840"/>
          <a:ext cx="345567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6934200" imgH="228600" progId="Paint.Picture">
                  <p:embed/>
                </p:oleObj>
              </mc:Choice>
              <mc:Fallback>
                <p:oleObj name="" r:id="rId6" imgW="6934200" imgH="2286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3015" y="3418840"/>
                        <a:ext cx="345567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/>
          <p:nvPr/>
        </p:nvGraphicFramePr>
        <p:xfrm>
          <a:off x="1986915" y="3689350"/>
          <a:ext cx="3473450" cy="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6924675" imgH="247650" progId="Paint.Picture">
                  <p:embed/>
                </p:oleObj>
              </mc:Choice>
              <mc:Fallback>
                <p:oleObj name="" r:id="rId8" imgW="6924675" imgH="247650" progId="Paint.Picture">
                  <p:embed/>
                  <p:pic>
                    <p:nvPicPr>
                      <p:cNvPr id="0" name="Picture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6915" y="3689350"/>
                        <a:ext cx="3473450" cy="132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/>
          <p:nvPr/>
        </p:nvGraphicFramePr>
        <p:xfrm>
          <a:off x="2635250" y="3995420"/>
          <a:ext cx="3475355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0" imgW="6886575" imgH="219075" progId="Paint.Picture">
                  <p:embed/>
                </p:oleObj>
              </mc:Choice>
              <mc:Fallback>
                <p:oleObj name="" r:id="rId10" imgW="6886575" imgH="219075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5250" y="3995420"/>
                        <a:ext cx="3475355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/>
          <p:nvPr/>
        </p:nvGraphicFramePr>
        <p:xfrm>
          <a:off x="3025140" y="4286250"/>
          <a:ext cx="3669030" cy="12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6915150" imgH="247650" progId="Paint.Picture">
                  <p:embed/>
                </p:oleObj>
              </mc:Choice>
              <mc:Fallback>
                <p:oleObj name="" r:id="rId12" imgW="6915150" imgH="247650" progId="Paint.Picture">
                  <p:embed/>
                  <p:pic>
                    <p:nvPicPr>
                      <p:cNvPr id="0" name="Picture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5140" y="4286250"/>
                        <a:ext cx="3669030" cy="12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60" y="2427605"/>
            <a:ext cx="907415" cy="217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Mestre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572135"/>
            <a:ext cx="5404485" cy="1346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907540"/>
            <a:ext cx="5403850" cy="262890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5796280" y="790575"/>
            <a:ext cx="3250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 b="1"/>
              <a:t>Banda Mestre</a:t>
            </a:r>
            <a:r>
              <a:rPr lang="pt-BR" altLang="en-US" sz="1000"/>
              <a:t>: É um tipo de banda de dado de 1º nível. Sempre que precisar rodar um SQL dentro do relatório usa-se essa banda.</a:t>
            </a:r>
            <a:endParaRPr lang="pt-BR" altLang="en-US" sz="100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/>
              <a:t>Ao lado podemos verificar o funcionamento de uma banda de dados mestre. A base de dados que foi vinculada a ela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SqlParcelas</a:t>
            </a:r>
            <a:r>
              <a:rPr lang="pt-BR" altLang="en-US" sz="1000"/>
              <a:t>” que traz informações das parcelas de um carnê de IPTU. Como o carnê possui mais de uma parcela, a banda </a:t>
            </a:r>
            <a:r>
              <a:rPr lang="pt-BR" altLang="en-US" sz="1000"/>
              <a:t>repetiu 3 vezes, uma para cada parcela.</a:t>
            </a: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60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Detalhe e Sub-detalhe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3505" y="572135"/>
            <a:ext cx="893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altLang="en-US" sz="1000" b="1"/>
              <a:t>Bandas de detalhe</a:t>
            </a:r>
            <a:r>
              <a:rPr lang="pt-BR" altLang="en-US" sz="1000"/>
              <a:t>: Este tipo de banda deve ser utilizada abaixo da banda mestre (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1º nível</a:t>
            </a:r>
            <a:r>
              <a:rPr lang="pt-BR" altLang="en-US" sz="1000"/>
              <a:t>),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2º nível</a:t>
            </a:r>
            <a:r>
              <a:rPr lang="pt-BR" altLang="en-US" sz="1000"/>
              <a:t> de dados no relatório;</a:t>
            </a:r>
            <a:r>
              <a:rPr lang="pt-BR" altLang="en-US"/>
              <a:t> </a:t>
            </a:r>
            <a:endParaRPr lang="pt-BR" altLang="en-US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rcRect b="11224"/>
          <a:stretch>
            <a:fillRect/>
          </a:stretch>
        </p:blipFill>
        <p:spPr>
          <a:xfrm>
            <a:off x="468630" y="1680845"/>
            <a:ext cx="2813685" cy="61531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103505" y="842645"/>
            <a:ext cx="893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de sub-detalhe</a:t>
            </a:r>
            <a:r>
              <a:rPr lang="pt-BR" altLang="en-US" sz="1000"/>
              <a:t>: Este tipo de banda deve ser utilizada abaixo da banda detalhe,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3º nível</a:t>
            </a:r>
            <a:r>
              <a:rPr lang="pt-BR" altLang="en-US" sz="1000"/>
              <a:t> de dados no relatório;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No exemplo ao lado verificamos uma banda detalhe, que contém informações do convênio médico e, na sub-detalhe, informações dos dependentes daquele(s) convênio(s).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90" y="1670685"/>
            <a:ext cx="3926205" cy="623570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290" y="2644140"/>
            <a:ext cx="3925570" cy="1546860"/>
          </a:xfrm>
          <a:prstGeom prst="rect">
            <a:avLst/>
          </a:prstGeom>
          <a:noFill/>
          <a:ln w="0"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7" name="Objeto 16"/>
          <p:cNvGraphicFramePr/>
          <p:nvPr/>
        </p:nvGraphicFramePr>
        <p:xfrm>
          <a:off x="468630" y="2642870"/>
          <a:ext cx="2806065" cy="154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7" imgW="4095750" imgH="2914650" progId="Paint.Picture">
                  <p:embed/>
                </p:oleObj>
              </mc:Choice>
              <mc:Fallback>
                <p:oleObj name="" r:id="rId7" imgW="4095750" imgH="2914650" progId="Paint.Picture">
                  <p:embed/>
                  <p:pic>
                    <p:nvPicPr>
                      <p:cNvPr id="0" name="Imagem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630" y="2642870"/>
                        <a:ext cx="2806065" cy="1543685"/>
                      </a:xfrm>
                      <a:prstGeom prst="rect">
                        <a:avLst/>
                      </a:prstGeom>
                      <a:ln>
                        <a:solidFill>
                          <a:srgbClr val="00315C">
                            <a:alpha val="17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827405" y="423037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Saída final das bandas mestre-detalhea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5868035" y="423291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4 - Saída final das bandas detalhe-subdetalhe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827405" y="229425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estruturação mestre-detalhe 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868035" y="229552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3 - Exemplo de estruturação detalhe-subdetalhe 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107950" y="699135"/>
            <a:ext cx="89541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Dificilmente será utilizado mais de 3 níveis de banda de dados em um relatório, abaixo segue um exemplo prático: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156325" y="1135380"/>
            <a:ext cx="2952750" cy="253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caso apresentado ao lado,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 dados Mestre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1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 iria conter informações do funcionário. Se trouxer 3 funcionários no relatório, essa banda iria se repetir 3 vezes.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dela fica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2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), pois 1 funcionário pode ter vários convênios. Se 1 funcionário tiver 2 convênios, ela se repetirá duas  vezes no relatório, logo em seguida da banda mestre.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Dentro de 1 convênio o funcionário pode ter vários dependentes, portanto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sub-detalhe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se repetirá de acordo com o número de dependentes no plano.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rcRect l="1226" t="2074" r="1363"/>
          <a:stretch>
            <a:fillRect/>
          </a:stretch>
        </p:blipFill>
        <p:spPr>
          <a:xfrm>
            <a:off x="539750" y="1120140"/>
            <a:ext cx="5400040" cy="332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Vídeo sem título ‐ Feito com o Clipchamp (7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727075"/>
            <a:ext cx="5622925" cy="31642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" y="0"/>
            <a:ext cx="884428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 7.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Filho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30175" y="572135"/>
            <a:ext cx="3251835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filho</a:t>
            </a:r>
            <a:r>
              <a:rPr lang="pt-BR" altLang="en-US" sz="1000"/>
              <a:t>: É obrigatório vincular uma banda pai a ela, configuração feita na própria banda pai no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</a:t>
            </a:r>
            <a:r>
              <a:rPr lang="pt-BR" altLang="en-US" sz="1000"/>
              <a:t>” das propriedades do objeto.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Quando usar banda filho verifique esses campos na banda pai (como mostrado no vídeo):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lvl="0" indent="0">
              <a:buFont typeface="Arial" panose="020B0604020202020204" pitchFamily="34" charset="0"/>
              <a:buNone/>
            </a:pPr>
            <a:r>
              <a:rPr lang="pt-BR" altLang="en-US" sz="1000"/>
              <a:t>      </a:t>
            </a:r>
            <a:endParaRPr lang="pt-BR" altLang="en-US" sz="1000"/>
          </a:p>
        </p:txBody>
      </p:sp>
      <p:sp>
        <p:nvSpPr>
          <p:cNvPr id="7" name="Caixa de Texto 3"/>
          <p:cNvSpPr txBox="1"/>
          <p:nvPr/>
        </p:nvSpPr>
        <p:spPr>
          <a:xfrm>
            <a:off x="332676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Qualquer tipo de banda pode ser pai de uma banda filho.</a:t>
            </a:r>
            <a:endParaRPr lang="pt-BR" altLang="en-US" sz="900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29895" y="1771650"/>
            <a:ext cx="27666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KeepChild</a:t>
            </a:r>
            <a:r>
              <a:rPr lang="pt-BR" altLang="en-US" sz="1000">
                <a:sym typeface="+mn-ea"/>
              </a:rPr>
              <a:t>: Determina se </a:t>
            </a:r>
            <a:r>
              <a:rPr lang="pt-BR" altLang="en-US" sz="1000">
                <a:sym typeface="+mn-ea"/>
              </a:rPr>
              <a:t>a banda pai será </a:t>
            </a:r>
            <a:r>
              <a:rPr lang="pt-BR" altLang="en-US" sz="1000">
                <a:sym typeface="+mn-ea"/>
              </a:rPr>
              <a:t>impressa junto a filha.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PrintChildIfInvisible</a:t>
            </a:r>
            <a:r>
              <a:rPr lang="pt-BR" altLang="en-US" sz="1000">
                <a:sym typeface="+mn-ea"/>
              </a:rPr>
              <a:t>: Determina se a banda filha será impressa caso a banda pai não seja.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PrintIfDetailEmpty</a:t>
            </a:r>
            <a:r>
              <a:rPr lang="pt-BR" altLang="en-US" sz="1000">
                <a:sym typeface="+mn-ea"/>
              </a:rPr>
              <a:t>: Determina se a banda de dados será impressa caso sua sub-banda esteja vazia.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Vídeo sem título ‐ Feito com o Clipchamp (3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8045" y="727075"/>
            <a:ext cx="5639435" cy="31654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70"/>
            <a:ext cx="913447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 prático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Caixa de Texto 3"/>
          <p:cNvSpPr txBox="1"/>
          <p:nvPr/>
        </p:nvSpPr>
        <p:spPr>
          <a:xfrm>
            <a:off x="333692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Para usar um campo SQL basta seguir este padrão:</a:t>
            </a:r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 </a:t>
            </a:r>
            <a:r>
              <a:rPr lang="pt-BR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[NomeBaseDados.”NomeCampo”]</a:t>
            </a:r>
            <a:endParaRPr lang="pt-BR" alt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323180" y="55569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 vídeo vemos um exemplo da estruturação de um relatório;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Observa-se que existem duas maneiras de inserir e editar um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Texto e Dados</a:t>
            </a:r>
            <a:r>
              <a:rPr lang="pt-BR" altLang="en-US" sz="1000">
                <a:sym typeface="+mn-ea"/>
              </a:rPr>
              <a:t>”;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Neste vídeo é demonstrado a importância de selecionar um 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conjunto de dados</a:t>
            </a:r>
            <a:r>
              <a:rPr lang="pt-BR" altLang="en-US" sz="1000">
                <a:sym typeface="+mn-ea"/>
              </a:rPr>
              <a:t> para a banda do tipo </a:t>
            </a:r>
            <a:r>
              <a:rPr lang="pt-BR" altLang="en-US" sz="1000" b="1">
                <a:sym typeface="+mn-ea"/>
              </a:rPr>
              <a:t>“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Dados Mestre</a:t>
            </a:r>
            <a:r>
              <a:rPr lang="pt-BR" altLang="en-US" sz="1000" b="1">
                <a:sym typeface="+mn-ea"/>
              </a:rPr>
              <a:t>” </a:t>
            </a:r>
            <a:r>
              <a:rPr lang="pt-BR" altLang="en-US" sz="1000">
                <a:sym typeface="+mn-ea"/>
              </a:rPr>
              <a:t>(sem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conjunto de dados </a:t>
            </a:r>
            <a:r>
              <a:rPr lang="pt-BR" altLang="en-US" sz="1000">
                <a:sym typeface="+mn-ea"/>
              </a:rPr>
              <a:t>selecionado não é possível trazer o conteúdo inserido na banda)</a:t>
            </a:r>
            <a:r>
              <a:rPr lang="pt-BR" altLang="en-US" sz="1000" b="1">
                <a:sym typeface="+mn-ea"/>
              </a:rPr>
              <a:t>;</a:t>
            </a: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Atividade</a:t>
            </a:r>
            <a:r>
              <a:rPr lang="pt-BR" altLang="en-US" sz="1000"/>
              <a:t>: Repita o passo a passo mostrado no vídeo.</a:t>
            </a:r>
            <a:endParaRPr lang="pt-BR" altLang="en-US" sz="1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8. Funções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nativas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20230731_11232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2975" y="727200"/>
            <a:ext cx="5659200" cy="316440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251375" y="572135"/>
            <a:ext cx="2980800" cy="39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Existem muitas </a:t>
            </a:r>
            <a:r>
              <a:rPr lang="pt-BR" altLang="en-US" sz="1000" b="1"/>
              <a:t>funções nativas</a:t>
            </a:r>
            <a:r>
              <a:rPr lang="pt-BR" altLang="en-US" sz="1000"/>
              <a:t> do GSR Report que podem ser exploradas nos campos de texto; 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vídeo ao lado é possível verificar a </a:t>
            </a:r>
            <a:r>
              <a:rPr lang="pt-BR" altLang="en-US" sz="1000" b="1"/>
              <a:t>lista de funções</a:t>
            </a:r>
            <a:r>
              <a:rPr lang="pt-BR" altLang="en-US" sz="1000"/>
              <a:t> disponíveis e um exemplo de utilização;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Cada função da lista contém sua </a:t>
            </a:r>
            <a:r>
              <a:rPr lang="pt-BR" altLang="en-US" sz="1000" b="1"/>
              <a:t>descrição </a:t>
            </a:r>
            <a:r>
              <a:rPr lang="pt-BR" altLang="en-US" sz="1000"/>
              <a:t>e </a:t>
            </a:r>
            <a:r>
              <a:rPr lang="pt-BR" altLang="en-US" sz="1000" b="1"/>
              <a:t>parâmetros </a:t>
            </a:r>
            <a:r>
              <a:rPr lang="pt-BR" altLang="en-US" sz="1000"/>
              <a:t>necessários para o seu uso, basta clicar em cima que a descrição aparecerá logo abaixo.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Note que a função fica entre colchetes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 ]</a:t>
            </a:r>
            <a:r>
              <a:rPr lang="pt-BR" altLang="en-US" sz="1000"/>
              <a:t>” e a variável entre o sinal de maior e menor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&lt;&gt;</a:t>
            </a:r>
            <a:r>
              <a:rPr lang="pt-BR" altLang="en-US" sz="1000"/>
              <a:t>”.</a:t>
            </a: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144135" y="771525"/>
            <a:ext cx="3642995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GSR-Report é possível também criar um programa, ou uma função, escrito em uma das linguagens suportadas pelo mecanismo de scripts (FastScript). Atualmente essas são as linguagens suportadas: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PascalScript 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C+</a:t>
            </a:r>
            <a:r>
              <a:rPr lang="pt-BR" altLang="en-US" sz="1000" b="1"/>
              <a:t>+Script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JScript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BasicScript</a:t>
            </a:r>
            <a:endParaRPr lang="pt-BR" altLang="en-US" sz="1000" b="1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que será utilizada no curso será a </a:t>
            </a:r>
            <a:r>
              <a:rPr lang="pt-BR" altLang="en-US" sz="1000" b="1"/>
              <a:t>PascalScript;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As ferramentas para trabalhar com os scripts estão localizadas na guia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</a:t>
            </a:r>
            <a:r>
              <a:rPr lang="pt-BR" altLang="en-US" sz="1000"/>
              <a:t>" do designer do FastReport.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5605" y="993775"/>
            <a:ext cx="4535170" cy="340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760085" y="555625"/>
            <a:ext cx="3281680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O código da figura 1 é muito utilizado em relatórios, serve para determinar se o objeto </a:t>
            </a:r>
            <a:r>
              <a:rPr lang="pt-BR" altLang="en-US" sz="1000" b="1">
                <a:solidFill>
                  <a:schemeClr val="tx1"/>
                </a:solidFill>
              </a:rPr>
              <a:t>deve aparecer na tela ou não</a:t>
            </a:r>
            <a:r>
              <a:rPr lang="pt-BR" altLang="en-US" sz="1000"/>
              <a:t> quando o relatório for gerado;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parte lógica dessa função fica entre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</a:t>
            </a:r>
            <a:r>
              <a:rPr lang="pt-BR" altLang="en-US" sz="1000"/>
              <a:t>” 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end;</a:t>
            </a:r>
            <a:r>
              <a:rPr lang="pt-BR" altLang="en-US" sz="1000"/>
              <a:t>”. Vejamos o passo a passo de como ela funciona: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BndSecretariaRodape</a:t>
            </a:r>
            <a:r>
              <a:rPr lang="pt-BR" altLang="en-US" sz="1000"/>
              <a:t>” seria o nome do objeto em questão, que no exemplo é uma banda rodapé.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Em seguida colocamos a propriedade do objeto que queremos modificar, e a propriedade que determina se ele vai aparecer ou não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Visible</a:t>
            </a:r>
            <a:r>
              <a:rPr lang="pt-BR" altLang="en-US" sz="1000"/>
              <a:t>”. 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Por fim basta adicionarmos a condição usando o simbolo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:=</a:t>
            </a:r>
            <a:r>
              <a:rPr lang="pt-BR" altLang="en-US" sz="1000"/>
              <a:t>” para atribuir na propriedade. No exemplo ao lado a banda vai aparecer quando a variável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seleciona_tabela</a:t>
            </a:r>
            <a:r>
              <a:rPr lang="pt-BR" altLang="en-US" sz="1000"/>
              <a:t>” for igual 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pt-BR" altLang="en-US" sz="1000"/>
              <a:t>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129665"/>
            <a:ext cx="5194300" cy="1825625"/>
          </a:xfrm>
          <a:prstGeom prst="rect">
            <a:avLst/>
          </a:prstGeom>
        </p:spPr>
      </p:pic>
      <p:sp>
        <p:nvSpPr>
          <p:cNvPr id="19" name="Caixa de Texto 18"/>
          <p:cNvSpPr txBox="1"/>
          <p:nvPr/>
        </p:nvSpPr>
        <p:spPr>
          <a:xfrm>
            <a:off x="1909445" y="300228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prático de uma função em PascalScript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ast report academy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777365" y="-6985"/>
            <a:ext cx="5273675" cy="5149850"/>
          </a:xfrm>
          <a:prstGeom prst="rect">
            <a:avLst/>
          </a:prstGeom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SUMÁRIO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0515" y="562610"/>
            <a:ext cx="8669020" cy="4157345"/>
          </a:xfrm>
          <a:prstGeom prst="rect">
            <a:avLst/>
          </a:prstGeom>
          <a:noFill/>
          <a:ln w="0">
            <a:noFill/>
          </a:ln>
          <a:effectLst/>
        </p:spPr>
        <p:txBody>
          <a:bodyPr tIns="91440" bIns="91440" anchor="t">
            <a:noAutofit/>
          </a:bodyPr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O que é FastReport;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  <a:hlinkClick r:id="rId3" action="ppaction://hlinksldjump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sldjump"/>
              </a:rPr>
              <a:t>2. Configuração do Terminal GIT e chave SSH;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sldjump"/>
              </a:rPr>
              <a:t>. Configuração do GSR Designer;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4. Campos mais utilizados;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5. Base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6. Parâmetros;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7. Bandas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8. Funções nativas;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9. Funções em PascalScript;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10. Boas Práticas.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  <a:hlinkClick r:id="rId4" action="ppaction://hlinksldjump">
                <a:extLst>
                  <a:ext uri="{DAF060AB-1E55-43B9-8AAB-6FB025537F2F}">
                    <wpsdc:hlinkClr xmlns:wpsdc="http://www.wps.cn/officeDocument/2017/drawingmlCustomData" val="00315C"/>
                    <wpsdc:folHlinkClr xmlns:wpsdc="http://www.wps.cn/officeDocument/2017/drawingmlCustomData" val="00315C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704465"/>
            <a:ext cx="5194300" cy="98552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3703320" y="375920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 Função vinculada à banda rodapé do grupo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07950" y="771525"/>
            <a:ext cx="8249285" cy="19183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Note que na figura 1 o objeto fica com uma </a:t>
            </a:r>
            <a:r>
              <a:rPr lang="pt-BR" altLang="en-US" sz="1000" b="1">
                <a:sym typeface="+mn-ea"/>
              </a:rPr>
              <a:t>marcação vermelha,</a:t>
            </a:r>
            <a:r>
              <a:rPr lang="pt-BR" altLang="en-US" sz="1000">
                <a:sym typeface="+mn-ea"/>
              </a:rPr>
              <a:t> significa que tem um evento vinculado a ele. No exemplo abaixo o evento foi vinculado à banda rodapé, mas se o evento estivesse em um campo de texto ou em outro objeto do relatório essa marcação estaria sobre o objeto.</a:t>
            </a:r>
            <a:endParaRPr lang="pt-BR" altLang="en-US" sz="1000"/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10. Boas Práticas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4644365" y="699605"/>
            <a:ext cx="4157640" cy="3416040"/>
          </a:xfrm>
        </p:spPr>
        <p:txBody>
          <a:bodyPr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uma apresentação do FAST e do seu funcionamento, é importante destacar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boas práticas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na hora de iníciar ou fazer alguma alteração em um relatório, para que seja feita da melhor forma possível.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Os relatórios vão ficar disponíveis nos repositórios, ou seja, outros colaboradores que tiverem acesso vão poder abrir e editá-los. Portanto, sempre que possível, é interessante manter: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Padrões existentes no setor;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organizado;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otimizado.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slides seguintes será abordado algumas práticas importantes para a criação/edição de um relatório. 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0" name="Objeto 9"/>
          <p:cNvGraphicFramePr/>
          <p:nvPr/>
        </p:nvGraphicFramePr>
        <p:xfrm>
          <a:off x="252095" y="843280"/>
          <a:ext cx="4290695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5276850" imgH="4286250" progId="Paint.Picture">
                  <p:embed/>
                </p:oleObj>
              </mc:Choice>
              <mc:Fallback>
                <p:oleObj name="" r:id="rId4" imgW="5276850" imgH="4286250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095" y="843280"/>
                        <a:ext cx="4290695" cy="343344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0" y="-34925"/>
            <a:ext cx="91427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Modelos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07950" y="771525"/>
            <a:ext cx="8249285" cy="4196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Antes de iniciar um novo relatório, verifique com o seu setor se é possível utilizar um modelo existente para manter um padrão no relatório. Podendo marcar ou não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for marcada, surgirá um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cadeado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campos/códigos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Significa que será possível alterar esses campos/códigos apenas no modelo pai. Se esta opção estiver desmarcada, ele trará apenas uma cópia do modelo, permitindo a edição de qualquer campo/código, não havendo vínculo de herança, ou seja, ao editar o modelo pai não será feita a alteração nesse relatório.</a:t>
            </a:r>
            <a:r>
              <a:rPr lang="pt-BR" sz="16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" y="2211705"/>
            <a:ext cx="1842135" cy="1965960"/>
          </a:xfrm>
          <a:prstGeom prst="rect">
            <a:avLst/>
          </a:prstGeom>
          <a:ln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0" name="Object 9"/>
          <p:cNvGraphicFramePr/>
          <p:nvPr/>
        </p:nvGraphicFramePr>
        <p:xfrm>
          <a:off x="4006215" y="2211705"/>
          <a:ext cx="410083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6943725" imgH="3552825" progId="Paint.Picture">
                  <p:embed/>
                </p:oleObj>
              </mc:Choice>
              <mc:Fallback>
                <p:oleObj name="" r:id="rId5" imgW="6943725" imgH="35528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6215" y="2211705"/>
                        <a:ext cx="4100830" cy="196532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969010" y="4177665"/>
            <a:ext cx="1842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Lista de modelos disponíveis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5069205" y="4185285"/>
            <a:ext cx="1974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Exemplo de dois cabeçalhos, um com herança no relatório e o outro sem.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-635" y="-62865"/>
            <a:ext cx="913892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Pense no próximo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85" y="803275"/>
            <a:ext cx="8520430" cy="185039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40640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Char char="●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Eventualmente, outra pessoa vai acabar editando o seu relatório então, qualquer coisa que achar pertinente, faça uma anotação.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Por exemplo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Parâmetros com valores específicos, que só aceitam 0 (zero) ou 1 como entrada;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Sentenças SQL extensas e complexas;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Em que tabela encontrar os parâmetros para teste.</a:t>
            </a: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Espaço Reservado para Conteúdo 1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1628140" y="1839595"/>
            <a:ext cx="5888355" cy="2501265"/>
          </a:xfrm>
          <a:prstGeom prst="rect">
            <a:avLst/>
          </a:prstGeom>
          <a:ln w="12700" cmpd="sng">
            <a:solidFill>
              <a:srgbClr val="00315C">
                <a:alpha val="17000"/>
              </a:srgbClr>
            </a:solidFill>
            <a:prstDash val="solid"/>
          </a:ln>
        </p:spPr>
      </p:pic>
      <p:sp>
        <p:nvSpPr>
          <p:cNvPr id="19" name="Caixa de Texto 18"/>
          <p:cNvSpPr txBox="1"/>
          <p:nvPr/>
        </p:nvSpPr>
        <p:spPr>
          <a:xfrm>
            <a:off x="3585210" y="43719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anotações em um relatório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FastReport - O que é 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40868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é uma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ferramenta profissional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com várias funcionalidades que fazem parte do mercado de elaboração de relatórios há mais de 10 anos, podendo ser facilmente empregado no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desenvolvimento de relatórios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para as mais variadas aplicações;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fornece ao usuário várias ferramentas para a concepção da aparência de um relatório, bem como a possibilidade de pré-visualização;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segue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vantagens 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Designer do Fast Report: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lvl="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539750" y="2066925"/>
            <a:ext cx="83419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Facilidade de Uso</a:t>
            </a:r>
            <a:r>
              <a:rPr lang="pt-BR" altLang="en-US" sz="1000">
                <a:sym typeface="+mn-ea"/>
              </a:rPr>
              <a:t>: O FastReport possui uma interface de usuário intuitiva e amigável;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Desempenho</a:t>
            </a:r>
            <a:r>
              <a:rPr lang="pt-BR" altLang="en-US" sz="1000">
                <a:sym typeface="+mn-ea"/>
              </a:rPr>
              <a:t>: O FastReport é conhecido por sua eficiência de processamento e geração rápida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Customização</a:t>
            </a:r>
            <a:r>
              <a:rPr lang="pt-BR" altLang="en-US" sz="1000">
                <a:sym typeface="+mn-ea"/>
              </a:rPr>
              <a:t>: Ele oferece um alto grau de personalização;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Recursos Avançados de Design</a:t>
            </a:r>
            <a:r>
              <a:rPr lang="pt-BR" altLang="en-US" sz="1000">
                <a:sym typeface="+mn-ea"/>
              </a:rPr>
              <a:t>: O FastReport oferece recursos avançados de design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Conectividade com Diversas Fontes de Dados</a:t>
            </a:r>
            <a:r>
              <a:rPr lang="pt-BR" altLang="en-US" sz="1000">
                <a:sym typeface="+mn-ea"/>
              </a:rPr>
              <a:t>: O FastReport suporta uma ampla variedade de fontes de dados, incluindo bancos de dados SQL.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2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Terminal GIT e chave SSH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128714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criar a conta no GitHub e ter todos os acessos aos repositórios acesse o link abaixo e faça o download do repositório “FAST_Report”;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D5BDC"/>
                      <wpsdc:folHlinkClr xmlns:wpsdc="http://www.wps.cn/officeDocument/2017/drawingmlCustomData" val="0D5BDC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https://github.com/MauricioSEmbras/FAST_Report</a:t>
            </a:r>
            <a:endParaRPr lang="pt-BR" sz="100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D5BDC"/>
                    <wpsdc:folHlinkClr xmlns:wpsdc="http://www.wps.cn/officeDocument/2017/drawingmlCustomData" val="0D5BDC"/>
                    <wpsdc:hlinkUnderline xmlns:wpsdc="http://www.wps.cn/officeDocument/2017/drawingmlCustomData" val="0"/>
                  </a:ext>
                </a:extLst>
              </a:hlinkClick>
            </a:endParaRPr>
          </a:p>
        </p:txBody>
      </p:sp>
      <p:graphicFrame>
        <p:nvGraphicFramePr>
          <p:cNvPr id="2" name="Espaço Reservado para Conteúdo 1"/>
          <p:cNvGraphicFramePr/>
          <p:nvPr>
            <p:ph/>
          </p:nvPr>
        </p:nvGraphicFramePr>
        <p:xfrm>
          <a:off x="1184910" y="1059815"/>
          <a:ext cx="6757035" cy="32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1772900" imgH="5505450" progId="Paint.Picture">
                  <p:embed/>
                </p:oleObj>
              </mc:Choice>
              <mc:Fallback>
                <p:oleObj name="" r:id="rId5" imgW="11772900" imgH="5505450" progId="Paint.Picture">
                  <p:embed/>
                  <p:pic>
                    <p:nvPicPr>
                      <p:cNvPr id="0" name="Imagem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4910" y="1059815"/>
                        <a:ext cx="6757035" cy="327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300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onfiguração do Terminal GIT e chave SSH</a:t>
            </a:r>
            <a:endParaRPr lang="pt-BR" sz="2635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705" y="572135"/>
            <a:ext cx="2888615" cy="392620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Assista o vídeo e repita o passo-a-passo.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Criação da chave SSH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nome sem espaço e sem acentuação e pressione “Enter”;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e-mail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3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Deixe em branco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4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finalizar pressione “Enter”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5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Feito isso a chave irá abrir sozinha na tela, num bloco de notas, caso não abra vá na sua área de trabalho e abra o arquivo “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chave_GitHub.txt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Configuração da chave SSH no GITHUB</a:t>
            </a:r>
            <a:endParaRPr lang="pt-BR" sz="1000" b="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No canto superior direito, clicar na figura do perfil e acessar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Settings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menu lateral esquerdo, vá em 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SSH and GPG keys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verá a tela de inserção da sua chave criada anteriormente assim como no vídeo.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6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	</a:t>
            </a:r>
            <a:endParaRPr lang="pt-BR" sz="1600" strike="noStrike">
              <a:solidFill>
                <a:srgbClr val="00B050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5" name="Vídeo sem título ‐ Feito com o Clipch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420" y="730250"/>
            <a:ext cx="5622925" cy="316357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347720" y="3976370"/>
            <a:ext cx="562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instalar o aplicativo “Git-2.41.0-64-bit” basta clicar em </a:t>
            </a:r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avançar 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até o fim da instalação.</a:t>
            </a:r>
            <a:endParaRPr lang="pt-BR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3810"/>
            <a:ext cx="914336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GSR Designer</a:t>
            </a:r>
            <a:endParaRPr lang="pt-BR" sz="2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670" y="6281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executar o GSR Designer em sua máquina será preciso mover o arquivo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siap_sys.dll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Depois entre na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execute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como </a:t>
            </a:r>
            <a:r>
              <a:rPr lang="pt-BR" sz="1000" b="1" u="sng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administrador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o aplicativo 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gsr_designer.exe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Atividade: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Registre o banco abaixo: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Alias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SGBD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PostgreSQL 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Servidor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172.16.80.62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Banco de dados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Obs: Não é possível registrar bancos oficiais no GSR. </a:t>
            </a: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Vídeo sem título ‐ Feito com o Clipchamp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200" cy="3163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/>
        </p:nvSpPr>
        <p:spPr>
          <a:xfrm>
            <a:off x="6985" y="0"/>
            <a:ext cx="9137015" cy="572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/>
          </a:lstStyle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4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Campos mais utilizados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Visão geral do FastReport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1" name="Espaço Reservado para Conteúdo 10"/>
          <p:cNvGraphicFramePr>
            <a:graphicFrameLocks noChangeAspect="1"/>
          </p:cNvGraphicFramePr>
          <p:nvPr>
            <p:ph/>
          </p:nvPr>
        </p:nvGraphicFramePr>
        <p:xfrm>
          <a:off x="434975" y="627380"/>
          <a:ext cx="827214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8486140" imgH="10267950" progId="Paint.Picture">
                  <p:embed/>
                </p:oleObj>
              </mc:Choice>
              <mc:Fallback>
                <p:oleObj name="" r:id="rId3" imgW="8486140" imgH="10267950" progId="Paint.Picture">
                  <p:embed/>
                  <p:pic>
                    <p:nvPicPr>
                      <p:cNvPr id="0" name="Imagem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627380"/>
                        <a:ext cx="8272145" cy="3569970"/>
                      </a:xfrm>
                      <a:prstGeom prst="rect">
                        <a:avLst/>
                      </a:prstGeom>
                      <a:ln cmpd="dbl">
                        <a:solidFill>
                          <a:srgbClr val="00315C">
                            <a:alpha val="17000"/>
                          </a:srgbClr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" y="-3175"/>
            <a:ext cx="9146540" cy="57531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5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Base de dados - O que é ?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16840" y="643255"/>
            <a:ext cx="3030855" cy="3927475"/>
          </a:xfrm>
        </p:spPr>
        <p:txBody>
          <a:bodyPr>
            <a:normAutofit lnSpcReduction="10000"/>
          </a:bodyPr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Na aba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Dados</a:t>
            </a:r>
            <a:r>
              <a:rPr lang="pt-BR" altLang="en-US" sz="1000"/>
              <a:t>", encontramos as bases de dados que são utilizadas para armanzenar uma sentença SQL;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Utilize quantas bases de dados forem necessárias. Basta dar um clique em cima do ícone e posicionar na área que deseja deixá-la.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Atribua um nome para melhor organização e padronização, nos campos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pt-BR" altLang="en-US" sz="1000"/>
              <a:t>" e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</a:t>
            </a:r>
            <a:r>
              <a:rPr lang="pt-BR" altLang="en-US" sz="1000"/>
              <a:t>", eles influenciam na árvore do relatório e na árvore de dados, respectivamente.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Atividade</a:t>
            </a:r>
            <a:r>
              <a:rPr lang="pt-BR" altLang="en-US" sz="1000">
                <a:sym typeface="+mn-ea"/>
              </a:rPr>
              <a:t>: Use o vídeo ao lado para realizar esta atividade. Crie as 6 bases de dados e insira os SQL’s fornecidos na pasta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Exercícios</a:t>
            </a:r>
            <a:r>
              <a:rPr lang="pt-BR" altLang="en-US" sz="1000">
                <a:sym typeface="+mn-ea"/>
              </a:rPr>
              <a:t>” do download feito anteriormente, nomeando-as de acordo com o nome do arquivo.</a:t>
            </a: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Local</a:t>
            </a:r>
            <a:r>
              <a:rPr lang="pt-BR" altLang="en-US" sz="1000">
                <a:sym typeface="+mn-ea"/>
              </a:rPr>
              <a:t>: FAST_Report\Treinamento FAST REPORT\Exercício</a:t>
            </a:r>
            <a:endParaRPr lang="pt-BR" altLang="en-US" sz="100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20230726_1054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879" cy="316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70" y="245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Parâmetros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-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Como criar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251425" y="6077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ym typeface="+mn-ea"/>
              </a:rPr>
              <a:t>Caso sua query tenha paramêtros</a:t>
            </a:r>
            <a:r>
              <a:rPr lang="pt-BR" altLang="en-US" sz="1000">
                <a:sym typeface="+mn-ea"/>
              </a:rPr>
              <a:t>, será preciso criar uma variável para receber o valor;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Antes de </a:t>
            </a:r>
            <a:r>
              <a:rPr lang="pt-BR" altLang="en-US" sz="1000">
                <a:solidFill>
                  <a:schemeClr val="tx1"/>
                </a:solidFill>
                <a:sym typeface="+mn-ea"/>
              </a:rPr>
              <a:t>criar</a:t>
            </a:r>
            <a:r>
              <a:rPr lang="pt-BR" altLang="en-US" sz="1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pt-BR" altLang="en-US" sz="1000">
                <a:sym typeface="+mn-ea"/>
              </a:rPr>
              <a:t>uma variável é necessáro</a:t>
            </a:r>
            <a:r>
              <a:rPr lang="pt-BR" altLang="en-US" sz="1000"/>
              <a:t> criar uma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altLang="en-US" sz="1000" b="1">
                <a:solidFill>
                  <a:schemeClr val="tx1"/>
                </a:solidFill>
              </a:rPr>
              <a:t>pasta</a:t>
            </a:r>
            <a:r>
              <a:rPr lang="pt-BR" altLang="en-US" sz="1000">
                <a:solidFill>
                  <a:schemeClr val="tx1"/>
                </a:solidFill>
              </a:rPr>
              <a:t>;</a:t>
            </a:r>
            <a:r>
              <a:rPr lang="pt-BR" altLang="en-US" sz="1000"/>
              <a:t> 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É preciso dar um </a:t>
            </a:r>
            <a:r>
              <a:rPr lang="pt-BR" altLang="en-US" sz="1000" b="1">
                <a:solidFill>
                  <a:schemeClr val="tx1"/>
                </a:solidFill>
              </a:rPr>
              <a:t>espaço </a:t>
            </a:r>
            <a:r>
              <a:rPr lang="pt-BR" altLang="en-US" sz="1000"/>
              <a:t>para criar uma variável, caso contrário outra pasta será criada</a:t>
            </a:r>
            <a:r>
              <a:rPr lang="pt-BR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pt-BR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/>
              <a:t> </a:t>
            </a:r>
            <a:r>
              <a:rPr lang="pt-BR" altLang="en-US" sz="1000" b="1"/>
              <a:t>Exemplo</a:t>
            </a:r>
            <a:r>
              <a:rPr lang="pt-BR" altLang="en-US" sz="1000"/>
              <a:t>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Variavel_Na_PastaExemplo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PastaExemplo2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SegundaVariavel_Na_OutraPasta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Atribua a variável na base de dados </a:t>
            </a:r>
            <a:r>
              <a:rPr lang="pt-BR" altLang="en-US" sz="1000"/>
              <a:t>e selecione um tipo de dado para ela.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/>
              <a:t>Atividade</a:t>
            </a:r>
            <a:r>
              <a:rPr lang="pt-BR" altLang="en-US" sz="1000"/>
              <a:t>: Assista ao vídeo ao lado e repita o passo a passo, criando a pasta e suas variáveis para aplicar na base de dados, e por fim atribua nas bases que conter parâmetros.</a:t>
            </a: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0"/>
          </a:p>
        </p:txBody>
      </p:sp>
      <p:pic>
        <p:nvPicPr>
          <p:cNvPr id="5" name="20230726_12452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7200"/>
            <a:ext cx="5623200" cy="3164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408680" y="3891915"/>
            <a:ext cx="5734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Marque a opção “</a:t>
            </a:r>
            <a:r>
              <a:rPr lang="pt-BR" sz="900" b="1" spc="-1">
                <a:solidFill>
                  <a:schemeClr val="accent1"/>
                </a:solidFill>
                <a:effectLst/>
                <a:latin typeface="Arial" panose="020B0604020202020204"/>
                <a:ea typeface="Arial" panose="020B0604020202020204"/>
                <a:sym typeface="+mn-ea"/>
              </a:rPr>
              <a:t>IgnoreDupParams</a:t>
            </a: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” nas propriedades para não aparecer a mesma variável “n“ vezes.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realizado os testes, retirar os </a:t>
            </a:r>
            <a:r>
              <a:rPr lang="pt-BR" sz="900" b="1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valores de testes </a:t>
            </a: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das variáveis, no menu relatório&gt;variáveis.</a:t>
            </a:r>
            <a:endParaRPr lang="pt-BR" sz="900" strike="noStrike" spc="-1">
              <a:solidFill>
                <a:schemeClr val="tx1"/>
              </a:solidFill>
              <a:latin typeface="Arial" panose="020B0604020202020204"/>
            </a:endParaRPr>
          </a:p>
          <a:p>
            <a:endParaRPr lang="pt-BR" altLang="en-US" sz="900" strike="noStrike" spc="-1">
              <a:solidFill>
                <a:schemeClr val="tx1"/>
              </a:solidFill>
              <a:latin typeface="Arial" panose="020B0604020202020204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315C"/>
      </a:hlink>
      <a:folHlink>
        <a:srgbClr val="00315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12722</Words>
  <Application>WPS Presentation</Application>
  <PresentationFormat/>
  <Paragraphs>300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Arial</vt:lpstr>
      <vt:lpstr>SimSun</vt:lpstr>
      <vt:lpstr>Wingdings</vt:lpstr>
      <vt:lpstr>Arial</vt:lpstr>
      <vt:lpstr>Times New Roman</vt:lpstr>
      <vt:lpstr>Symbol</vt:lpstr>
      <vt:lpstr>Lobster</vt:lpstr>
      <vt:lpstr>Segoe Print</vt:lpstr>
      <vt:lpstr>Microsoft YaHei</vt:lpstr>
      <vt:lpstr>Arial Unicode MS</vt:lpstr>
      <vt:lpstr>Calibri</vt:lpstr>
      <vt:lpstr>Wingdings</vt:lpstr>
      <vt:lpstr>DejaVu Sans</vt:lpstr>
      <vt:lpstr>Simple Light</vt:lpstr>
      <vt:lpstr>Simple Light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SUMÁRIO</vt:lpstr>
      <vt:lpstr>1. FastReport - O que é </vt:lpstr>
      <vt:lpstr>2. Configuração do Terminal GIT e chave SSH</vt:lpstr>
      <vt:lpstr>3. Configuração do Terminal GIT e chave SSH</vt:lpstr>
      <vt:lpstr>3. Configuração do GSR Designer</vt:lpstr>
      <vt:lpstr>PowerPoint 演示文稿</vt:lpstr>
      <vt:lpstr> 5. Base de dados - O que é ?</vt:lpstr>
      <vt:lpstr> 6. Parâmetros - Como criar</vt:lpstr>
      <vt:lpstr> 6. Parâmetros  - Verificando uma query no FAST </vt:lpstr>
      <vt:lpstr> 7. Bandas de dados - O que é? </vt:lpstr>
      <vt:lpstr> 7. Banda de dados - Mestre </vt:lpstr>
      <vt:lpstr> 7. Bandas de dados - Detalhe e Sub-detalhe </vt:lpstr>
      <vt:lpstr> 7. Bandas de dados - Exemplo </vt:lpstr>
      <vt:lpstr> 7. Bandas de dados - Filho </vt:lpstr>
      <vt:lpstr> 7. Bandas de dados - Exemplo prático </vt:lpstr>
      <vt:lpstr> 8. Funções nativas</vt:lpstr>
      <vt:lpstr> 9. Funções em PascalScript</vt:lpstr>
      <vt:lpstr> 9. Funções em PascalScript</vt:lpstr>
      <vt:lpstr> 9. Funções em PascalScript</vt:lpstr>
      <vt:lpstr> 10. Boas Práticas</vt:lpstr>
      <vt:lpstr>10. Boas Práticas - Modelos </vt:lpstr>
      <vt:lpstr>10. Boas Práticas - Pense no próximo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- Nível 1</dc:title>
  <dc:creator>Fernando S Claro</dc:creator>
  <cp:lastModifiedBy>Embras</cp:lastModifiedBy>
  <cp:revision>306</cp:revision>
  <dcterms:created xsi:type="dcterms:W3CDTF">2023-05-03T14:31:00Z</dcterms:created>
  <dcterms:modified xsi:type="dcterms:W3CDTF">2023-08-18T15:35:23Z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45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45</vt:i4>
  </property>
  <property fmtid="{D5CDD505-2E9C-101B-9397-08002B2CF9AE}" pid="5" name="ICV">
    <vt:lpwstr>2B1F6667B2B444C2B7248E774F45B1AA</vt:lpwstr>
  </property>
  <property fmtid="{D5CDD505-2E9C-101B-9397-08002B2CF9AE}" pid="6" name="KSOProductBuildVer">
    <vt:lpwstr>1046-12.2.0.13110</vt:lpwstr>
  </property>
</Properties>
</file>